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912854030501173E-2"/>
          <c:y val="1.8218623481781375E-2"/>
          <c:w val="0.92810457516339873"/>
          <c:h val="0.811740890688259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4886789565983321E-3"/>
                  <c:y val="0.15384199621301609"/>
                </c:manualLayout>
              </c:layout>
              <c:showVal val="1"/>
            </c:dLbl>
            <c:dLbl>
              <c:idx val="1"/>
              <c:layout>
                <c:manualLayout>
                  <c:x val="-6.3184731092136439E-5"/>
                  <c:y val="0.12926472998773181"/>
                </c:manualLayout>
              </c:layout>
              <c:showVal val="1"/>
            </c:dLbl>
            <c:dLbl>
              <c:idx val="2"/>
              <c:layout>
                <c:manualLayout>
                  <c:x val="4.58941792821613E-3"/>
                  <c:y val="0.16996655237055988"/>
                </c:manualLayout>
              </c:layout>
              <c:showVal val="1"/>
            </c:dLbl>
            <c:dLbl>
              <c:idx val="3"/>
              <c:layout>
                <c:manualLayout>
                  <c:x val="-6.6690536453968162E-3"/>
                  <c:y val="0.14998032607999218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15812.7</c:v>
                </c:pt>
                <c:pt idx="1">
                  <c:v>15294.4</c:v>
                </c:pt>
                <c:pt idx="2">
                  <c:v>9362.1</c:v>
                </c:pt>
                <c:pt idx="3">
                  <c:v>8360.4</c:v>
                </c:pt>
                <c:pt idx="4">
                  <c:v>9844.4</c:v>
                </c:pt>
              </c:numCache>
            </c:numRef>
          </c:val>
        </c:ser>
        <c:gapDepth val="0"/>
        <c:shape val="box"/>
        <c:axId val="38900480"/>
        <c:axId val="38902016"/>
        <c:axId val="0"/>
      </c:bar3DChart>
      <c:catAx>
        <c:axId val="3890048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5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38902016"/>
        <c:crosses val="autoZero"/>
        <c:auto val="1"/>
        <c:lblAlgn val="ctr"/>
        <c:lblOffset val="100"/>
        <c:tickLblSkip val="1"/>
        <c:tickMarkSkip val="1"/>
      </c:catAx>
      <c:valAx>
        <c:axId val="38902016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3890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cked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3539">
              <a:solidFill>
                <a:schemeClr val="tx1"/>
              </a:solidFill>
              <a:prstDash val="solid"/>
            </a:ln>
          </c:spPr>
          <c:dLbls>
            <c:spPr>
              <a:noFill/>
              <a:ln w="27077">
                <a:noFill/>
              </a:ln>
            </c:spPr>
            <c:txPr>
              <a:bodyPr/>
              <a:lstStyle/>
              <a:p>
                <a:pPr>
                  <a:defRPr sz="1652" b="1" i="1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strRef>
              <c:f>Sheet1!$B$1:$F$2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3765.2</c:v>
                </c:pt>
                <c:pt idx="1">
                  <c:v>4781.2</c:v>
                </c:pt>
                <c:pt idx="2">
                  <c:v>4579.2</c:v>
                </c:pt>
                <c:pt idx="3">
                  <c:v>5121.6000000000004</c:v>
                </c:pt>
                <c:pt idx="4">
                  <c:v>8507.9</c:v>
                </c:pt>
              </c:numCache>
            </c:numRef>
          </c:val>
        </c:ser>
        <c:dLbls>
          <c:showVal val="1"/>
        </c:dLbls>
        <c:gapWidth val="75"/>
        <c:shape val="cylinder"/>
        <c:axId val="41371520"/>
        <c:axId val="41373056"/>
        <c:axId val="0"/>
      </c:bar3DChart>
      <c:catAx>
        <c:axId val="41371520"/>
        <c:scaling>
          <c:orientation val="minMax"/>
        </c:scaling>
        <c:axPos val="b"/>
        <c:numFmt formatCode="General" sourceLinked="1"/>
        <c:majorTickMark val="none"/>
        <c:tickLblPos val="low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2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1373056"/>
        <c:crosses val="autoZero"/>
        <c:auto val="1"/>
        <c:lblAlgn val="ctr"/>
        <c:lblOffset val="100"/>
        <c:tickLblSkip val="1"/>
        <c:tickMarkSkip val="1"/>
      </c:catAx>
      <c:valAx>
        <c:axId val="41373056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6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1371520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231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6019E-2"/>
          <c:y val="1.6949152542372881E-2"/>
          <c:w val="0.9020674646354736"/>
          <c:h val="0.887005649717514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556881823702702E-2"/>
                  <c:y val="-7.9409098123731717E-2"/>
                </c:manualLayout>
              </c:layout>
              <c:showVal val="1"/>
            </c:dLbl>
            <c:dLbl>
              <c:idx val="1"/>
              <c:layout>
                <c:manualLayout>
                  <c:x val="1.4167388601885581E-2"/>
                  <c:y val="-7.1654329322344015E-2"/>
                </c:manualLayout>
              </c:layout>
              <c:showVal val="1"/>
            </c:dLbl>
            <c:dLbl>
              <c:idx val="2"/>
              <c:layout>
                <c:manualLayout>
                  <c:x val="1.3571148916521093E-2"/>
                  <c:y val="-8.2423675457671902E-2"/>
                </c:manualLayout>
              </c:layout>
              <c:showVal val="1"/>
            </c:dLbl>
            <c:dLbl>
              <c:idx val="3"/>
              <c:layout>
                <c:manualLayout>
                  <c:x val="4.1266530558686856E-2"/>
                  <c:y val="-8.706970769404683E-2"/>
                </c:manualLayout>
              </c:layout>
              <c:showVal val="1"/>
            </c:dLbl>
            <c:spPr>
              <a:noFill/>
              <a:ln w="24780">
                <a:noFill/>
              </a:ln>
            </c:spPr>
            <c:txPr>
              <a:bodyPr/>
              <a:lstStyle/>
              <a:p>
                <a:pPr>
                  <a:defRPr sz="1756" b="1" i="0" u="none" strike="noStrike" baseline="0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12047.5</c:v>
                </c:pt>
                <c:pt idx="1">
                  <c:v>10513.2</c:v>
                </c:pt>
                <c:pt idx="2">
                  <c:v>4782.8999999999996</c:v>
                </c:pt>
                <c:pt idx="3">
                  <c:v>3238.9</c:v>
                </c:pt>
                <c:pt idx="4">
                  <c:v>1196.8</c:v>
                </c:pt>
              </c:numCache>
            </c:numRef>
          </c:val>
        </c:ser>
        <c:gapDepth val="0"/>
        <c:shape val="cylinder"/>
        <c:axId val="42710528"/>
        <c:axId val="42712064"/>
        <c:axId val="0"/>
      </c:bar3DChart>
      <c:catAx>
        <c:axId val="42710528"/>
        <c:scaling>
          <c:orientation val="minMax"/>
        </c:scaling>
        <c:axPos val="b"/>
        <c:numFmt formatCode="General" sourceLinked="1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2712064"/>
        <c:crosses val="autoZero"/>
        <c:auto val="1"/>
        <c:lblAlgn val="ctr"/>
        <c:lblOffset val="100"/>
        <c:tickLblSkip val="1"/>
        <c:tickMarkSkip val="1"/>
      </c:catAx>
      <c:valAx>
        <c:axId val="42712064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2710528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5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Lbls>
            <c:dLbl>
              <c:idx val="2"/>
              <c:layout>
                <c:manualLayout>
                  <c:x val="0.13955559609571502"/>
                  <c:y val="1.9060489069496919E-2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компенсации затрат государства</c:v>
                </c:pt>
                <c:pt idx="5">
                  <c:v>Безвозмездные поступления</c:v>
                </c:pt>
                <c:pt idx="6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375.4</c:v>
                </c:pt>
                <c:pt idx="1">
                  <c:v>5929.6</c:v>
                </c:pt>
                <c:pt idx="2">
                  <c:v>259.39999999999998</c:v>
                </c:pt>
                <c:pt idx="3">
                  <c:v>1349.1</c:v>
                </c:pt>
                <c:pt idx="4">
                  <c:v>38.5</c:v>
                </c:pt>
                <c:pt idx="5">
                  <c:v>1196.8</c:v>
                </c:pt>
                <c:pt idx="6">
                  <c:v>555.9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3.7698582121204909E-2"/>
          <c:w val="0.39722326174525979"/>
          <c:h val="0.83838393244322751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4969520406123E-2"/>
          <c:y val="3.8870239784922031E-2"/>
          <c:w val="0.89015449751385012"/>
          <c:h val="0.871009529817288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16902.599999999999</c:v>
                </c:pt>
                <c:pt idx="1">
                  <c:v>14799.5</c:v>
                </c:pt>
                <c:pt idx="2">
                  <c:v>9393.2000000000007</c:v>
                </c:pt>
                <c:pt idx="3">
                  <c:v>7619.3</c:v>
                </c:pt>
                <c:pt idx="4">
                  <c:v>10347.9</c:v>
                </c:pt>
              </c:numCache>
            </c:numRef>
          </c:val>
        </c:ser>
        <c:shape val="cylinder"/>
        <c:axId val="43899904"/>
        <c:axId val="43901696"/>
        <c:axId val="0"/>
      </c:bar3DChart>
      <c:catAx>
        <c:axId val="43899904"/>
        <c:scaling>
          <c:orientation val="minMax"/>
        </c:scaling>
        <c:axPos val="b"/>
        <c:numFmt formatCode="General" sourceLinked="1"/>
        <c:maj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3901696"/>
        <c:crosses val="autoZero"/>
        <c:auto val="1"/>
        <c:lblAlgn val="ctr"/>
        <c:lblOffset val="100"/>
        <c:tickLblSkip val="1"/>
        <c:tickMarkSkip val="1"/>
      </c:catAx>
      <c:valAx>
        <c:axId val="43901696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43899904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48"/>
          <c:y val="0"/>
          <c:w val="0.61349940128451741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коммунальное хозяйство</c:v>
                </c:pt>
                <c:pt idx="5">
                  <c:v>Национальная оборона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5418.7</c:v>
                </c:pt>
                <c:pt idx="1">
                  <c:v>2672.6</c:v>
                </c:pt>
                <c:pt idx="2">
                  <c:v>73.2</c:v>
                </c:pt>
                <c:pt idx="3">
                  <c:v>1045.2</c:v>
                </c:pt>
                <c:pt idx="4">
                  <c:v>916.3</c:v>
                </c:pt>
                <c:pt idx="5">
                  <c:v>69.900000000000006</c:v>
                </c:pt>
                <c:pt idx="6">
                  <c:v>12.3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836"/>
          <c:h val="0.4781867970474812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0163934426229511E-2"/>
          <c:y val="6.9264069264069264E-2"/>
          <c:w val="0.59016393442622905"/>
          <c:h val="0.78354978354978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МБУК ШСП "Шаумяновский СДК"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1524.9</c:v>
                </c:pt>
                <c:pt idx="1">
                  <c:v>1778.1</c:v>
                </c:pt>
                <c:pt idx="2">
                  <c:v>2217.1999999999998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МБУК ШСП "Шаумяновская СБ"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377.1</c:v>
                </c:pt>
                <c:pt idx="1">
                  <c:v>390.7</c:v>
                </c:pt>
                <c:pt idx="2">
                  <c:v>455.4</c:v>
                </c:pt>
              </c:numCache>
            </c:numRef>
          </c:val>
        </c:ser>
        <c:axId val="44067456"/>
        <c:axId val="44085632"/>
      </c:barChart>
      <c:catAx>
        <c:axId val="44067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44085632"/>
        <c:crosses val="autoZero"/>
        <c:auto val="1"/>
        <c:lblAlgn val="ctr"/>
        <c:lblOffset val="100"/>
        <c:tickLblSkip val="1"/>
        <c:tickMarkSkip val="1"/>
      </c:catAx>
      <c:valAx>
        <c:axId val="4408563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44067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389388908356446"/>
          <c:y val="0.25235999498891182"/>
          <c:w val="0.35211844344238868"/>
          <c:h val="0.34504259093589601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13E-2"/>
          <c:y val="4.9751243781094526E-3"/>
          <c:w val="0.96620583717358011"/>
          <c:h val="0.6557889685431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</c:dPt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660066"/>
              </a:solidFill>
              <a:ln w="25400">
                <a:noFill/>
              </a:ln>
            </c:spPr>
          </c:dPt>
          <c:dPt>
            <c:idx val="5"/>
            <c:explosion val="36"/>
          </c:dPt>
          <c:dLbls>
            <c:dLbl>
              <c:idx val="0"/>
              <c:layout>
                <c:manualLayout>
                  <c:x val="4.3010752688172046E-2"/>
                  <c:y val="-3.4825870646766198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12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496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16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57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Развитие культуры</c:v>
                </c:pt>
                <c:pt idx="1">
                  <c:v>Обеспечение качественными жилищно-коммунальными услугами населения Шаумяновского сельского поселения</c:v>
                </c:pt>
                <c:pt idx="2">
                  <c:v>Развитие транспортной системы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  <c:pt idx="5">
                  <c:v>Развитие физической культуры и спорта</c:v>
                </c:pt>
                <c:pt idx="6">
                  <c:v>Противодествие коррупции в поселении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2672.6</c:v>
                </c:pt>
                <c:pt idx="1">
                  <c:v>42.2</c:v>
                </c:pt>
                <c:pt idx="2">
                  <c:v>1006.8</c:v>
                </c:pt>
                <c:pt idx="3">
                  <c:v>1.1000000000000001</c:v>
                </c:pt>
                <c:pt idx="4">
                  <c:v>862.3</c:v>
                </c:pt>
                <c:pt idx="5">
                  <c:v>12.3</c:v>
                </c:pt>
                <c:pt idx="6">
                  <c:v>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61"/>
          <c:w val="0.9941724941724942"/>
          <c:h val="0.30988593155893568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96E4-330F-4F47-A117-AD20CF2F1FA4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C009-63EA-4DC6-BBEB-E1E670A2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CCBB1-5496-46D8-967E-8B60B669BCB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56C-546F-4146-B776-1DD07FBD3E11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сполнение 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бюджета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Шаумяновского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сельского поселения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Егорлыкского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района за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2016 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</a:t>
            </a:r>
            <a:endParaRPr lang="ru-RU" sz="3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5572164" cy="1143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tx1"/>
                </a:solidFill>
              </a:rPr>
              <a:t>Шаумяновского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2016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E5E60DE-B851-4AF6-9257-1413936E637F}" type="slidenum">
              <a:rPr lang="en-US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11</a:t>
            </a:fld>
            <a:endParaRPr lang="en-US" sz="1200" dirty="0">
              <a:solidFill>
                <a:schemeClr val="accent1">
                  <a:shade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/>
        </p:nvGraphicFramePr>
        <p:xfrm>
          <a:off x="0" y="0"/>
          <a:ext cx="9144000" cy="5954254"/>
        </p:xfrm>
        <a:graphic>
          <a:graphicData uri="http://schemas.openxmlformats.org/drawingml/2006/table">
            <a:tbl>
              <a:tblPr/>
              <a:tblGrid>
                <a:gridCol w="7467600"/>
                <a:gridCol w="1676400"/>
              </a:tblGrid>
              <a:tr h="817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Основные показатели, характеризующие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бюджета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Шаумяновского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сельского поселения в 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(чел.)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4,94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5,19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дорожное хозяйство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культуру 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расходов  поселения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2,72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2ADEFCD-C960-43E7-B86B-8E224B615F00}" type="slidenum"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/>
        </p:nvGraphicFramePr>
        <p:xfrm>
          <a:off x="0" y="838200"/>
          <a:ext cx="9144000" cy="276216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9730,8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9704,7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8534,0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8507,9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1196,8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1196,8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/>
        </p:nvGraphicFramePr>
        <p:xfrm>
          <a:off x="0" y="3581400"/>
          <a:ext cx="9144000" cy="15072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10967,0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10208,2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93,1%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исполнения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(дефицит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«-»,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-1236,2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-503,5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86676" cy="116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rgbClr val="17375E"/>
                </a:solidFill>
              </a:rPr>
              <a:t>Динамика доходов </a:t>
            </a:r>
            <a:br>
              <a:rPr lang="ru-RU" sz="2300" b="1" dirty="0">
                <a:solidFill>
                  <a:srgbClr val="17375E"/>
                </a:solidFill>
              </a:rPr>
            </a:br>
            <a:r>
              <a:rPr lang="ru-RU" sz="2300" b="1" dirty="0">
                <a:solidFill>
                  <a:srgbClr val="17375E"/>
                </a:solidFill>
              </a:rPr>
              <a:t> бюджета </a:t>
            </a:r>
            <a:r>
              <a:rPr lang="ru-RU" sz="2300" b="1" dirty="0" err="1" smtClean="0">
                <a:solidFill>
                  <a:srgbClr val="17375E"/>
                </a:solidFill>
              </a:rPr>
              <a:t>Шаумяновского</a:t>
            </a:r>
            <a:r>
              <a:rPr lang="ru-RU" sz="2300" b="1" dirty="0" smtClean="0">
                <a:solidFill>
                  <a:srgbClr val="17375E"/>
                </a:solidFill>
              </a:rPr>
              <a:t> </a:t>
            </a:r>
            <a:r>
              <a:rPr lang="ru-RU" sz="2300" b="1" dirty="0">
                <a:solidFill>
                  <a:srgbClr val="17375E"/>
                </a:solidFill>
              </a:rPr>
              <a:t>сельского поселения </a:t>
            </a:r>
            <a:r>
              <a:rPr lang="ru-RU" sz="2300" b="1" dirty="0" smtClean="0">
                <a:solidFill>
                  <a:srgbClr val="17375E"/>
                </a:solidFill>
              </a:rPr>
              <a:t>*</a:t>
            </a: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				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6143644"/>
            <a:ext cx="7897832" cy="566701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- снижение доходов бюджета обусловлено снижением размера прочих межбюджетных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трансфертов,поступающих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из бюджета Ростовской области 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софинансирования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-7487" y="1071546"/>
          <a:ext cx="8973687" cy="50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Динамика поступлений собственных доходов в бюджет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Шаумяновского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сельского </a:t>
            </a:r>
            <a:r>
              <a:rPr lang="ru-RU" sz="2400" b="1" i="1" dirty="0" smtClean="0">
                <a:solidFill>
                  <a:srgbClr val="C00000"/>
                </a:solidFill>
              </a:rPr>
              <a:t>поселения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14282" y="785794"/>
          <a:ext cx="8763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безвозмездных поступлений в бюджет </a:t>
            </a:r>
            <a:r>
              <a:rPr lang="ru-RU" sz="1600" b="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Шаумяновского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сельского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052513"/>
          <a:ext cx="8632825" cy="559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0" dirty="0"/>
              <a:t>блей</a:t>
            </a:r>
            <a:r>
              <a:rPr lang="en-US" sz="1400" b="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357298"/>
          <a:ext cx="8632825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2016 </a:t>
            </a:r>
            <a:r>
              <a:rPr lang="ru-RU" sz="3200" b="1" dirty="0" smtClean="0"/>
              <a:t>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</a:rPr>
              <a:t>Расходы на содержание муниципальных бюджетных учреждений культуры в </a:t>
            </a:r>
            <a:r>
              <a:rPr lang="ru-RU" sz="2400" dirty="0" smtClean="0">
                <a:latin typeface="Arial" charset="0"/>
              </a:rPr>
              <a:t>2016 </a:t>
            </a:r>
            <a:r>
              <a:rPr lang="ru-RU" sz="2400" dirty="0" smtClean="0">
                <a:latin typeface="Arial" charset="0"/>
              </a:rPr>
              <a:t>году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034" y="1000108"/>
          <a:ext cx="650085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5" descr="нот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9454" y="1428736"/>
            <a:ext cx="2143140" cy="2428892"/>
          </a:xfrm>
          <a:blipFill>
            <a:blip r:embed="rId5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2214578" cy="20717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4286280" cy="12858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288</Words>
  <Application>Microsoft Office PowerPoint</Application>
  <PresentationFormat>Экран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Исполнение бюджета Шаумяновского сельского поселения Егорлыкского района за 2016 год</vt:lpstr>
      <vt:lpstr>Слайд 2</vt:lpstr>
      <vt:lpstr>Динамика доходов   бюджета Шаумяновского сельского поселения *          (тыс. рублей)</vt:lpstr>
      <vt:lpstr>Динамика поступлений собственных доходов в бюджет Шаумяновского сельского поселения       (тыс. рублей)</vt:lpstr>
      <vt:lpstr>Динамика безвозмездных поступлений в бюджет Шаумяновского сельского поселения        (тыс.рублей) </vt:lpstr>
      <vt:lpstr>Структура собственных доходов бюджета Шаумяновского сельского поселения в 2016 году</vt:lpstr>
      <vt:lpstr>Динамика расходов бюджета Шаумяновского сельского поселения         (тыс.рублей) </vt:lpstr>
      <vt:lpstr>Расходы  бюджета Шаумяновского сельского поселения в 2016 году  </vt:lpstr>
      <vt:lpstr>Расходы на содержание муниципальных бюджетных учреждений культуры в 2016 году</vt:lpstr>
      <vt:lpstr>Расходы Шаумяновского  сельского поселения в 2016 году в разрезе муниципальных программ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Шаумяновского сельского поселения Егорлыкского района за 2015 год</dc:title>
  <dc:creator>User</dc:creator>
  <cp:lastModifiedBy>User</cp:lastModifiedBy>
  <cp:revision>41</cp:revision>
  <dcterms:created xsi:type="dcterms:W3CDTF">2016-05-20T09:42:30Z</dcterms:created>
  <dcterms:modified xsi:type="dcterms:W3CDTF">2018-01-29T14:47:03Z</dcterms:modified>
</cp:coreProperties>
</file>