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235E-2"/>
          <c:y val="1.8218623481781375E-2"/>
          <c:w val="0.92810457516339873"/>
          <c:h val="0.81174089068826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886789565983347E-3"/>
                  <c:y val="0.15384199621301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18473109213652E-5"/>
                  <c:y val="0.12926472998773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894179282161326E-3"/>
                  <c:y val="0.16996655237055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690536453968188E-3"/>
                  <c:y val="0.14998032607999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9362.1</c:v>
                </c:pt>
                <c:pt idx="1">
                  <c:v>8360.4</c:v>
                </c:pt>
                <c:pt idx="2">
                  <c:v>9844.4</c:v>
                </c:pt>
                <c:pt idx="3">
                  <c:v>9249.5</c:v>
                </c:pt>
                <c:pt idx="4">
                  <c:v>10905.5</c:v>
                </c:pt>
                <c:pt idx="5">
                  <c:v>40821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8611176"/>
        <c:axId val="199556880"/>
        <c:axId val="0"/>
      </c:bar3DChart>
      <c:catAx>
        <c:axId val="11861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55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5568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8611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652" b="1" i="1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Sheet1!$B$1:$G$2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4579.2</c:v>
                </c:pt>
                <c:pt idx="1">
                  <c:v>5121.6000000000004</c:v>
                </c:pt>
                <c:pt idx="2">
                  <c:v>8507.9</c:v>
                </c:pt>
                <c:pt idx="3">
                  <c:v>8491.5</c:v>
                </c:pt>
                <c:pt idx="4">
                  <c:v>8853.2000000000007</c:v>
                </c:pt>
                <c:pt idx="5">
                  <c:v>9194.9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9557664"/>
        <c:axId val="199558056"/>
        <c:axId val="0"/>
      </c:bar3DChart>
      <c:catAx>
        <c:axId val="1995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558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55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5576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144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685E-2"/>
                  <c:y val="-7.940909812373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266530558686891E-2"/>
                  <c:y val="-8.70697076940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756" b="1" i="0" u="none" strike="noStrike" baseline="0">
                    <a:solidFill>
                      <a:srgbClr val="C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4782.8999999999996</c:v>
                </c:pt>
                <c:pt idx="1">
                  <c:v>3238.9</c:v>
                </c:pt>
                <c:pt idx="2">
                  <c:v>1196.8</c:v>
                </c:pt>
                <c:pt idx="3">
                  <c:v>758</c:v>
                </c:pt>
                <c:pt idx="4">
                  <c:v>1836.3</c:v>
                </c:pt>
                <c:pt idx="5">
                  <c:v>31626.1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99187744"/>
        <c:axId val="199188136"/>
        <c:axId val="0"/>
      </c:bar3DChart>
      <c:catAx>
        <c:axId val="19918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188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188136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187744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Lbls>
            <c:dLbl>
              <c:idx val="2"/>
              <c:layout>
                <c:manualLayout>
                  <c:x val="0.13955559609571502"/>
                  <c:y val="1.9060489069496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Штрафы, санкции</c:v>
                </c:pt>
                <c:pt idx="5">
                  <c:v>Безвозмездные поступления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297.5</c:v>
                </c:pt>
                <c:pt idx="1">
                  <c:v>6641.2</c:v>
                </c:pt>
                <c:pt idx="2">
                  <c:v>181.2</c:v>
                </c:pt>
                <c:pt idx="3">
                  <c:v>1896.5</c:v>
                </c:pt>
                <c:pt idx="4">
                  <c:v>178.5</c:v>
                </c:pt>
                <c:pt idx="5">
                  <c:v>31626.1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3.7698582121204929E-2"/>
          <c:w val="0.39722326174526018"/>
          <c:h val="0.83838393244322762"/>
        </c:manualLayout>
      </c:layout>
      <c:overlay val="0"/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4969520406123E-2"/>
          <c:y val="3.8870239784922052E-2"/>
          <c:w val="0.89015449751385045"/>
          <c:h val="0.87100952981728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9393.2000000000007</c:v>
                </c:pt>
                <c:pt idx="1">
                  <c:v>7619.3</c:v>
                </c:pt>
                <c:pt idx="2">
                  <c:v>10347.9</c:v>
                </c:pt>
                <c:pt idx="3">
                  <c:v>9224.4</c:v>
                </c:pt>
                <c:pt idx="4">
                  <c:v>10372.9</c:v>
                </c:pt>
                <c:pt idx="5">
                  <c:v>40464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189312"/>
        <c:axId val="201063728"/>
        <c:axId val="0"/>
      </c:bar3DChart>
      <c:catAx>
        <c:axId val="19918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0106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063728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99189312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59842519685056"/>
          <c:y val="0"/>
          <c:w val="0.61349940128451785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коммунальное хозяйство</c:v>
                </c:pt>
                <c:pt idx="5">
                  <c:v>Национальная оборона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4878.3999999999996</c:v>
                </c:pt>
                <c:pt idx="1">
                  <c:v>3402.3</c:v>
                </c:pt>
                <c:pt idx="2">
                  <c:v>0</c:v>
                </c:pt>
                <c:pt idx="3">
                  <c:v>0</c:v>
                </c:pt>
                <c:pt idx="4">
                  <c:v>32100</c:v>
                </c:pt>
                <c:pt idx="5">
                  <c:v>83.3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91"/>
          <c:h val="0.47818679704748168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839"/>
          <c:h val="0.78354978354978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2217.1999999999998</c:v>
                </c:pt>
                <c:pt idx="1">
                  <c:v>2794.4</c:v>
                </c:pt>
                <c:pt idx="2">
                  <c:v>3331.9</c:v>
                </c:pt>
                <c:pt idx="3">
                  <c:v>3402.3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64904"/>
        <c:axId val="201065296"/>
      </c:barChart>
      <c:catAx>
        <c:axId val="201064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20106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06529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201064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38938890835649"/>
          <c:y val="0.25235999498891182"/>
          <c:w val="0.35211844344238868"/>
          <c:h val="0.34504259093589618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94162826420934E-2"/>
          <c:y val="4.9751243781094526E-3"/>
          <c:w val="0.96620583717358111"/>
          <c:h val="0.65578896854311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bubble3D val="0"/>
            <c:explosion val="47"/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explosion val="22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97849462365591"/>
                  <c:y val="7.4626865671641738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70199692780358E-2"/>
                  <c:y val="-6.965174129353235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97081413210467E-2"/>
                  <c:y val="2.238805970149253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Развитие культуры</c:v>
                </c:pt>
                <c:pt idx="1">
                  <c:v>Защита населения от ЧС, обеспечение пожарной безопасности и безопасности людей на водных объектах</c:v>
                </c:pt>
                <c:pt idx="2">
                  <c:v>Благоустройство</c:v>
                </c:pt>
                <c:pt idx="3">
                  <c:v>Развитие физической культуры и спорта</c:v>
                </c:pt>
                <c:pt idx="4">
                  <c:v>Формирование комфортной среды в Шаумяновском сель-ском поселении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3402.3</c:v>
                </c:pt>
                <c:pt idx="1">
                  <c:v>0</c:v>
                </c:pt>
                <c:pt idx="2">
                  <c:v>1225.5</c:v>
                </c:pt>
                <c:pt idx="3">
                  <c:v>0</c:v>
                </c:pt>
                <c:pt idx="4">
                  <c:v>30874.5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16"/>
          <c:w val="0.9941724941724942"/>
          <c:h val="0.3098859315589359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4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сполнение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бюджета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за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2019 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</a:t>
            </a: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2019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55251"/>
              </p:ext>
            </p:extLst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11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59203"/>
              </p:ext>
            </p:extLst>
          </p:nvPr>
        </p:nvGraphicFramePr>
        <p:xfrm>
          <a:off x="0" y="0"/>
          <a:ext cx="9144000" cy="5460541"/>
        </p:xfrm>
        <a:graphic>
          <a:graphicData uri="http://schemas.openxmlformats.org/drawingml/2006/table">
            <a:tbl>
              <a:tblPr/>
              <a:tblGrid>
                <a:gridCol w="7467600"/>
                <a:gridCol w="1676400"/>
              </a:tblGrid>
              <a:tr h="817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в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2019 году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(чел.)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20,69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16,41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2,41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81285"/>
              </p:ext>
            </p:extLst>
          </p:nvPr>
        </p:nvGraphicFramePr>
        <p:xfrm>
          <a:off x="0" y="838200"/>
          <a:ext cx="9144000" cy="276216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40193,9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40821,0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8545,3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9194,9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31648,6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31626,1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40557"/>
              </p:ext>
            </p:extLst>
          </p:nvPr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41043,9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40464,0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бюджета (дефицит 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6676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300" b="1" dirty="0" smtClean="0">
                <a:solidFill>
                  <a:srgbClr val="17375E"/>
                </a:solidFill>
              </a:rPr>
              <a:t>*</a:t>
            </a: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143644"/>
            <a:ext cx="7897832" cy="566701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- снижение доходов бюджета обусловлено снижением размера прочих межбюджетных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трансфертов,поступающих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 бюджета Ростовской области 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софинансирования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007749"/>
              </p:ext>
            </p:extLst>
          </p:nvPr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</a:t>
            </a:r>
            <a:r>
              <a:rPr lang="ru-RU" sz="2400" b="1" i="1" dirty="0" smtClean="0">
                <a:solidFill>
                  <a:srgbClr val="C00000"/>
                </a:solidFill>
              </a:rPr>
              <a:t>доходов бюджета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65544"/>
              </p:ext>
            </p:extLst>
          </p:nvPr>
        </p:nvGraphicFramePr>
        <p:xfrm>
          <a:off x="214282" y="785794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9285"/>
              </p:ext>
            </p:extLst>
          </p:nvPr>
        </p:nvGraphicFramePr>
        <p:xfrm>
          <a:off x="107950" y="1052513"/>
          <a:ext cx="8632825" cy="559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387185"/>
              </p:ext>
            </p:extLst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14081"/>
              </p:ext>
            </p:extLst>
          </p:nvPr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2019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68368"/>
              </p:ext>
            </p:extLst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charset="0"/>
              </a:rPr>
              <a:t>Динамика расходов на исполнение муниципального задания бюджетными учреждениями культуры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0836312"/>
              </p:ext>
            </p:extLst>
          </p:nvPr>
        </p:nvGraphicFramePr>
        <p:xfrm>
          <a:off x="500034" y="1000108"/>
          <a:ext cx="650085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272</Words>
  <Application>Microsoft Office PowerPoint</Application>
  <PresentationFormat>Экран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</vt:lpstr>
      <vt:lpstr>Garamond</vt:lpstr>
      <vt:lpstr>Monotype Corsiva</vt:lpstr>
      <vt:lpstr>Times New Roman</vt:lpstr>
      <vt:lpstr>Verdana</vt:lpstr>
      <vt:lpstr>Тема Office</vt:lpstr>
      <vt:lpstr>Исполнение бюджета Шаумяновского сельского поселения Егорлыкского района за 2019 год</vt:lpstr>
      <vt:lpstr>Презентация PowerPoint</vt:lpstr>
      <vt:lpstr>Динамика доходов   бюджета Шаумяновского сельского поселения *          (тыс. рублей)</vt:lpstr>
      <vt:lpstr>Динамика поступлений собственных доходов бюджета Шаумяновского сельского поселения       (тыс. рублей)</vt:lpstr>
      <vt:lpstr>Динамика безвозмездных поступлений в бюджет Шаумяновского сельского поселения        (тыс.рублей) </vt:lpstr>
      <vt:lpstr>Структура собственных доходов бюджета Шаумяновского сельского поселения в 2019 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2019 году  </vt:lpstr>
      <vt:lpstr>Динамика расходов на исполнение муниципального задания бюджетными учреждениями культуры</vt:lpstr>
      <vt:lpstr>Расходы Шаумяновского  сельского поселения в 2019  году в разрезе муниципальных программ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AdminSHSP</cp:lastModifiedBy>
  <cp:revision>54</cp:revision>
  <dcterms:created xsi:type="dcterms:W3CDTF">2016-05-20T09:42:30Z</dcterms:created>
  <dcterms:modified xsi:type="dcterms:W3CDTF">2020-07-31T07:47:58Z</dcterms:modified>
</cp:coreProperties>
</file>